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550277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550277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550277d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550277d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8c2f9cbc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8c2f9cb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8c2f9c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8c2f9c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8c2f9cb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8c2f9cb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8c2f9cb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8c2f9cb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550277d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550277d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550277df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550277df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e38c9893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e38c9893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550277df4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550277df4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38c9893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38c9893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550277df4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550277df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550277df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550277df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550277df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550277df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550277df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550277df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550277df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550277df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550277df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550277df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550277df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550277df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e38c9893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e38c9893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e38c9893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e38c9893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e38c9893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e38c9893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e38c9893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e38c9893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e38c9893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e38c9893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e38c9893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e38c9893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e38c9893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e38c9893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E9QxrEgTEVeMny6Y_oshTDOlH7cjuqCl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XrfpvtUi33FjxL7Be6PacG5mOnRkWtHc/view" TargetMode="External"/><Relationship Id="rId6" Type="http://schemas.openxmlformats.org/officeDocument/2006/relationships/hyperlink" Target="http://drive.google.com/file/d/1GUYS9qKz6EdQNEh5cWbAat_kFmzCyCsV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7D66TofPUJZbLnHz7r5Mv78kiBdWLgMh/view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Relationship Id="rId4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Relationship Id="rId4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ISDB-S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636150" y="21723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Integrated Services Digital Broadcasting -Satellite</a:t>
            </a:r>
            <a:endParaRPr sz="1100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359550" y="3543925"/>
            <a:ext cx="34707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Ahmed Sami 	201700259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Mahmoud Yasser	201700960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Rahma Hassan	201501344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625" y="2771375"/>
            <a:ext cx="23241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73575" y="463350"/>
            <a:ext cx="1460700" cy="553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AWGN Channel:</a:t>
            </a:r>
            <a:br>
              <a:rPr lang="en"/>
            </a:br>
            <a:r>
              <a:rPr lang="en"/>
              <a:t>BER :     0.0996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7" y="0"/>
            <a:ext cx="91012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339675" y="451125"/>
            <a:ext cx="1305000" cy="555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Original Imag</a:t>
            </a:r>
            <a:r>
              <a:rPr lang="en"/>
              <a:t>e</a:t>
            </a:r>
            <a:r>
              <a:rPr lang="en"/>
              <a:t>: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</a:t>
            </a:r>
            <a:endParaRPr/>
          </a:p>
        </p:txBody>
      </p:sp>
      <p:pic>
        <p:nvPicPr>
          <p:cNvPr id="236" name="Google Shape;236;p24" title="re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00" y="19795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 title="ricien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00" y="28636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 title="awgn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00" y="41069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/>
        </p:nvSpPr>
        <p:spPr>
          <a:xfrm>
            <a:off x="1198475" y="1902750"/>
            <a:ext cx="2277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  <a:r>
              <a:rPr lang="en">
                <a:solidFill>
                  <a:srgbClr val="FFFFFF"/>
                </a:solidFill>
              </a:rPr>
              <a:t>ayleigh </a:t>
            </a:r>
            <a:r>
              <a:rPr lang="en">
                <a:solidFill>
                  <a:srgbClr val="FFFFFF"/>
                </a:solidFill>
              </a:rPr>
              <a:t>Channel: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BER:</a:t>
            </a:r>
            <a:r>
              <a:rPr lang="en">
                <a:solidFill>
                  <a:srgbClr val="FFFFFF"/>
                </a:solidFill>
              </a:rPr>
              <a:t> 0.5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241025" y="2910125"/>
            <a:ext cx="2494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Rician </a:t>
            </a:r>
            <a:r>
              <a:rPr lang="en">
                <a:solidFill>
                  <a:srgbClr val="FFFFFF"/>
                </a:solidFill>
              </a:rPr>
              <a:t>Channel: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BER: 0.1495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1241025" y="4001000"/>
            <a:ext cx="2494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AWGN </a:t>
            </a:r>
            <a:r>
              <a:rPr lang="en">
                <a:solidFill>
                  <a:srgbClr val="FFFFFF"/>
                </a:solidFill>
              </a:rPr>
              <a:t>Channel: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BER: </a:t>
            </a:r>
            <a:r>
              <a:rPr lang="en">
                <a:solidFill>
                  <a:srgbClr val="FFFFFF"/>
                </a:solidFill>
              </a:rPr>
              <a:t>7.0833e-05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Video</a:t>
            </a:r>
            <a:endParaRPr/>
          </a:p>
        </p:txBody>
      </p:sp>
      <p:sp>
        <p:nvSpPr>
          <p:cNvPr id="247" name="Google Shape;24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5" title="IMG_099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375" y="1128875"/>
            <a:ext cx="7119025" cy="38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Audio: BER vs. </a:t>
            </a:r>
            <a:r>
              <a:rPr lang="en"/>
              <a:t>SNR </a:t>
            </a: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202950"/>
            <a:ext cx="4433100" cy="38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 vs. Path Parameters  (Red - Rician, Blue - Reliegh)</a:t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5" y="1410325"/>
            <a:ext cx="436416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834" y="1410325"/>
            <a:ext cx="4241775" cy="33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109750" y="64825"/>
            <a:ext cx="898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Snippets (Encoder-8PSK modulator-Quantizer)</a:t>
            </a:r>
            <a:endParaRPr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913" y="2455338"/>
            <a:ext cx="40862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50" y="2122600"/>
            <a:ext cx="4190151" cy="31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50" y="819887"/>
            <a:ext cx="5428000" cy="13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Snippets (decoder-8PSK ML receiver- Constellation Drawer)</a:t>
            </a:r>
            <a:endParaRPr/>
          </a:p>
        </p:txBody>
      </p:sp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5" y="1609288"/>
            <a:ext cx="544830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438" y="1623575"/>
            <a:ext cx="42195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0938" y="3867150"/>
            <a:ext cx="401002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LabView</a:t>
            </a:r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928" y="0"/>
            <a:ext cx="56540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Modulation</a:t>
            </a:r>
            <a:endParaRPr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5" y="2045200"/>
            <a:ext cx="8839203" cy="179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View: Digital television (DTV)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14275"/>
            <a:ext cx="762000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49825" y="4395900"/>
            <a:ext cx="42264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Digital Video Broadcasting (DVB)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Advanced Television System Committee (ATSC)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Integrated Services Digital Broadcasting (ISDB)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Digital Terrestrial Multimedia Broadcasting (DTMB)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Demodulation</a:t>
            </a:r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37" y="1677625"/>
            <a:ext cx="8639727" cy="2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8-PSK</a:t>
            </a:r>
            <a:endParaRPr/>
          </a:p>
        </p:txBody>
      </p:sp>
      <p:sp>
        <p:nvSpPr>
          <p:cNvPr id="302" name="Google Shape;30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 Energy = 10 Watt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Noise Energy = -5dBW</a:t>
            </a:r>
            <a:endParaRPr/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768" y="26900"/>
            <a:ext cx="3140231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050" y="1858200"/>
            <a:ext cx="3535425" cy="32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QPSK</a:t>
            </a:r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 Energy = 10 Watt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Noise Energy = -5dBW</a:t>
            </a:r>
            <a:endParaRPr/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759" y="0"/>
            <a:ext cx="3031241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095" y="2081575"/>
            <a:ext cx="3105400" cy="29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 Energy = 10 Watt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Noise Energy = -5dB</a:t>
            </a: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745" y="0"/>
            <a:ext cx="2894250" cy="2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854" y="1943100"/>
            <a:ext cx="3367325" cy="31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425" y="1219200"/>
            <a:ext cx="256222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325" y="1219200"/>
            <a:ext cx="25622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8-PSK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00" y="1219200"/>
            <a:ext cx="256222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550" y="1219200"/>
            <a:ext cx="25622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QPSK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213" y="1219200"/>
            <a:ext cx="256222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563" y="1219200"/>
            <a:ext cx="25622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BPSK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400" y="1201075"/>
            <a:ext cx="7751924" cy="39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ISDB-S: </a:t>
            </a:r>
            <a:r>
              <a:rPr lang="en"/>
              <a:t>Technical </a:t>
            </a:r>
            <a:r>
              <a:rPr lang="en"/>
              <a:t>specification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78" y="1470100"/>
            <a:ext cx="7948735" cy="34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ISDB-S: </a:t>
            </a:r>
            <a:r>
              <a:rPr lang="en"/>
              <a:t>Channel Specifications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653950"/>
            <a:ext cx="67151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Simulation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590675" y="1523875"/>
            <a:ext cx="70389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the MATLAB part we implemented:</a:t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590675" y="2208500"/>
            <a:ext cx="1062900" cy="69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Quantizer</a:t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2114675" y="2208500"/>
            <a:ext cx="1062900" cy="69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3638675" y="2208500"/>
            <a:ext cx="1062900" cy="69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8PSK </a:t>
            </a:r>
            <a:br>
              <a:rPr lang="en"/>
            </a:br>
            <a:r>
              <a:rPr lang="en"/>
              <a:t>Modulator</a:t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6114200" y="4017300"/>
            <a:ext cx="1062900" cy="69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4529225" y="4017300"/>
            <a:ext cx="1062900" cy="69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8PSK </a:t>
            </a:r>
            <a:br>
              <a:rPr lang="en"/>
            </a:br>
            <a:r>
              <a:rPr lang="en"/>
              <a:t>Demodulator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1721275" y="2529475"/>
            <a:ext cx="3381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245275" y="2529475"/>
            <a:ext cx="3381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5683675" y="4282075"/>
            <a:ext cx="3381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5219825" y="2301825"/>
            <a:ext cx="2931822" cy="1312686"/>
          </a:xfrm>
          <a:prstGeom prst="irregularSeal1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Effects</a:t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4730225" y="2414225"/>
            <a:ext cx="621000" cy="2487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350053" y="3210525"/>
            <a:ext cx="1741175" cy="1170575"/>
          </a:xfrm>
          <a:custGeom>
            <a:rect b="b" l="l" r="r" t="t"/>
            <a:pathLst>
              <a:path extrusionOk="0" h="46823" w="69647">
                <a:moveTo>
                  <a:pt x="69647" y="0"/>
                </a:moveTo>
                <a:cubicBezTo>
                  <a:pt x="51460" y="2021"/>
                  <a:pt x="32525" y="4165"/>
                  <a:pt x="16155" y="12344"/>
                </a:cubicBezTo>
                <a:cubicBezTo>
                  <a:pt x="10425" y="15207"/>
                  <a:pt x="1175" y="16961"/>
                  <a:pt x="381" y="23317"/>
                </a:cubicBezTo>
                <a:cubicBezTo>
                  <a:pt x="-556" y="30814"/>
                  <a:pt x="-90" y="43087"/>
                  <a:pt x="7239" y="44920"/>
                </a:cubicBezTo>
                <a:cubicBezTo>
                  <a:pt x="14350" y="46698"/>
                  <a:pt x="21929" y="47328"/>
                  <a:pt x="29185" y="46291"/>
                </a:cubicBezTo>
                <a:cubicBezTo>
                  <a:pt x="33055" y="45738"/>
                  <a:pt x="36591" y="43205"/>
                  <a:pt x="40501" y="43205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Google Shape;184;p18"/>
          <p:cNvSpPr/>
          <p:nvPr/>
        </p:nvSpPr>
        <p:spPr>
          <a:xfrm>
            <a:off x="4268275" y="4196350"/>
            <a:ext cx="202775" cy="231475"/>
          </a:xfrm>
          <a:custGeom>
            <a:rect b="b" l="l" r="r" t="t"/>
            <a:pathLst>
              <a:path extrusionOk="0" h="9259" w="8111">
                <a:moveTo>
                  <a:pt x="0" y="0"/>
                </a:moveTo>
                <a:cubicBezTo>
                  <a:pt x="2684" y="1007"/>
                  <a:pt x="6605" y="865"/>
                  <a:pt x="7887" y="3429"/>
                </a:cubicBezTo>
                <a:cubicBezTo>
                  <a:pt x="9190" y="6036"/>
                  <a:pt x="3978" y="7956"/>
                  <a:pt x="1371" y="9259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1254625" y="376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Constellations</a:t>
            </a:r>
            <a:endParaRPr/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459300" y="1567550"/>
            <a:ext cx="1779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Original Image Constellation:</a:t>
            </a:r>
            <a:endParaRPr/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2516700" y="1567550"/>
            <a:ext cx="1779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AWGN Channel </a:t>
            </a:r>
            <a:r>
              <a:rPr lang="en"/>
              <a:t>Constellation:</a:t>
            </a:r>
            <a:br>
              <a:rPr lang="en"/>
            </a:br>
            <a:r>
              <a:rPr lang="en"/>
              <a:t>BER :     0.0996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6860100" y="1567550"/>
            <a:ext cx="1779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Rician </a:t>
            </a:r>
            <a:r>
              <a:rPr lang="en"/>
              <a:t>Channel Constellation:</a:t>
            </a:r>
            <a:br>
              <a:rPr lang="en"/>
            </a:br>
            <a:r>
              <a:rPr lang="en"/>
              <a:t>BER:     0.1454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600" y="2368450"/>
            <a:ext cx="2247076" cy="214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400" y="2368450"/>
            <a:ext cx="2062915" cy="21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4688400" y="1567550"/>
            <a:ext cx="1779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</a:t>
            </a:r>
            <a:r>
              <a:rPr lang="en"/>
              <a:t>ayleigh </a:t>
            </a:r>
            <a:r>
              <a:rPr lang="en"/>
              <a:t>Channel Constellation:</a:t>
            </a:r>
            <a:br>
              <a:rPr lang="en"/>
            </a:br>
            <a:r>
              <a:rPr lang="en"/>
              <a:t>BER:  0.5431</a:t>
            </a:r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4050" y="2368450"/>
            <a:ext cx="2062925" cy="2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825" y="2476788"/>
            <a:ext cx="1933800" cy="192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8600" y="2368450"/>
            <a:ext cx="2247075" cy="2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3"/>
            <a:ext cx="9143999" cy="5136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>
            <p:ph idx="1" type="body"/>
          </p:nvPr>
        </p:nvSpPr>
        <p:spPr>
          <a:xfrm>
            <a:off x="143000" y="351450"/>
            <a:ext cx="1840500" cy="515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Rayleigh Channel:</a:t>
            </a:r>
            <a:br>
              <a:rPr lang="en"/>
            </a:br>
            <a:r>
              <a:rPr lang="en"/>
              <a:t>BER:  0.5431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311125" y="351450"/>
            <a:ext cx="1493100" cy="555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Rician Channel:</a:t>
            </a:r>
            <a:br>
              <a:rPr lang="en"/>
            </a:br>
            <a:r>
              <a:rPr lang="en"/>
              <a:t>BER:     0.1454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